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317" r:id="rId2"/>
    <p:sldId id="282" r:id="rId3"/>
    <p:sldId id="284" r:id="rId4"/>
    <p:sldId id="283" r:id="rId5"/>
    <p:sldId id="310" r:id="rId6"/>
    <p:sldId id="313" r:id="rId7"/>
    <p:sldId id="275" r:id="rId8"/>
    <p:sldId id="276" r:id="rId9"/>
    <p:sldId id="274" r:id="rId10"/>
    <p:sldId id="297" r:id="rId11"/>
    <p:sldId id="314" r:id="rId12"/>
    <p:sldId id="294" r:id="rId13"/>
    <p:sldId id="296" r:id="rId14"/>
    <p:sldId id="278" r:id="rId15"/>
    <p:sldId id="272" r:id="rId16"/>
    <p:sldId id="273" r:id="rId17"/>
    <p:sldId id="256" r:id="rId18"/>
    <p:sldId id="262" r:id="rId19"/>
    <p:sldId id="263" r:id="rId20"/>
    <p:sldId id="264" r:id="rId21"/>
    <p:sldId id="265" r:id="rId22"/>
    <p:sldId id="266" r:id="rId23"/>
    <p:sldId id="267" r:id="rId24"/>
    <p:sldId id="268" r:id="rId25"/>
    <p:sldId id="270" r:id="rId26"/>
    <p:sldId id="271" r:id="rId27"/>
    <p:sldId id="279" r:id="rId28"/>
    <p:sldId id="280" r:id="rId29"/>
    <p:sldId id="298" r:id="rId30"/>
    <p:sldId id="299" r:id="rId31"/>
    <p:sldId id="300" r:id="rId32"/>
    <p:sldId id="301" r:id="rId33"/>
    <p:sldId id="302" r:id="rId34"/>
    <p:sldId id="303" r:id="rId35"/>
    <p:sldId id="305" r:id="rId36"/>
    <p:sldId id="306" r:id="rId37"/>
    <p:sldId id="308" r:id="rId38"/>
    <p:sldId id="304" r:id="rId39"/>
    <p:sldId id="309" r:id="rId40"/>
    <p:sldId id="307" r:id="rId41"/>
    <p:sldId id="315" r:id="rId42"/>
    <p:sldId id="316" r:id="rId4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1" d="100"/>
          <a:sy n="101" d="100"/>
        </p:scale>
        <p:origin x="-96" y="-12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01.04.2025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01.04.2025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01.04.2025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01.04.2025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01.04.2025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01.04.2025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01.04.2025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01.04.2025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jpeg"/><Relationship Id="rId4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124744"/>
            <a:ext cx="8229600" cy="1440160"/>
          </a:xfrm>
        </p:spPr>
        <p:txBody>
          <a:bodyPr>
            <a:normAutofit fontScale="90000"/>
          </a:bodyPr>
          <a:lstStyle/>
          <a:p>
            <a:r>
              <a:rPr lang="ru-RU" sz="4400" dirty="0" smtClean="0">
                <a:solidFill>
                  <a:schemeClr val="tx1"/>
                </a:solidFill>
                <a:effectLst/>
              </a:rPr>
              <a:t>Приобщение дошкольников к культурно-историческому наследию через знакомство </a:t>
            </a:r>
            <a:r>
              <a:rPr lang="ru-RU" sz="4400" dirty="0" smtClean="0">
                <a:solidFill>
                  <a:schemeClr val="tx1"/>
                </a:solidFill>
                <a:effectLst/>
              </a:rPr>
              <a:t>с</a:t>
            </a:r>
            <a:r>
              <a:rPr lang="ru-RU" sz="4400" dirty="0" smtClean="0">
                <a:solidFill>
                  <a:schemeClr val="tx1"/>
                </a:solidFill>
                <a:effectLst/>
              </a:rPr>
              <a:t/>
            </a:r>
            <a:br>
              <a:rPr lang="ru-RU" sz="4400" dirty="0" smtClean="0">
                <a:solidFill>
                  <a:schemeClr val="tx1"/>
                </a:solidFill>
                <a:effectLst/>
              </a:rPr>
            </a:br>
            <a:r>
              <a:rPr lang="ru-RU" sz="4400" dirty="0" smtClean="0">
                <a:solidFill>
                  <a:schemeClr val="tx1"/>
                </a:solidFill>
                <a:effectLst/>
              </a:rPr>
              <a:t>родным городом Бузулуком</a:t>
            </a:r>
            <a:r>
              <a:rPr lang="ru-RU" sz="4400" dirty="0" smtClean="0"/>
              <a:t/>
            </a:r>
            <a:br>
              <a:rPr lang="ru-RU" sz="4400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005064"/>
            <a:ext cx="8291264" cy="1656184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dirty="0" smtClean="0"/>
              <a:t>Из опыта работы МДОБУ «Детский сад №9»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 </a:t>
            </a:r>
            <a:r>
              <a:rPr lang="ru-RU" dirty="0" smtClean="0"/>
              <a:t>                 Старший воспитатель: </a:t>
            </a:r>
            <a:r>
              <a:rPr lang="ru-RU" dirty="0" err="1" smtClean="0"/>
              <a:t>Ехиванова</a:t>
            </a:r>
            <a:r>
              <a:rPr lang="ru-RU" dirty="0" smtClean="0"/>
              <a:t> Т.П</a:t>
            </a:r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 descr="C:\Users\87678\Desktop\mJQGjKVOENdgqIVKDWqTI3Cu8SCY2siKQXzQtRL1R8Oc5zhiSAaXQyBCg1hgSz8DD6-8BZcZfSvpn1Ts2qri8tnk.jpg"/>
          <p:cNvPicPr>
            <a:picLocks noChangeAspect="1" noChangeArrowheads="1"/>
          </p:cNvPicPr>
          <p:nvPr/>
        </p:nvPicPr>
        <p:blipFill>
          <a:blip r:embed="rId2" cstate="print"/>
          <a:srcRect t="7476" b="5901"/>
          <a:stretch>
            <a:fillRect/>
          </a:stretch>
        </p:blipFill>
        <p:spPr bwMode="auto">
          <a:xfrm>
            <a:off x="251520" y="3933056"/>
            <a:ext cx="3727470" cy="24216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2773" name="AutoShape 5" descr="🎨"/>
          <p:cNvSpPr>
            <a:spLocks noChangeAspect="1" noChangeArrowheads="1"/>
          </p:cNvSpPr>
          <p:nvPr/>
        </p:nvSpPr>
        <p:spPr bwMode="auto">
          <a:xfrm>
            <a:off x="0" y="457200"/>
            <a:ext cx="314325" cy="31432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772" name="AutoShape 4" descr="✅"/>
          <p:cNvSpPr>
            <a:spLocks noChangeAspect="1" noChangeArrowheads="1"/>
          </p:cNvSpPr>
          <p:nvPr/>
        </p:nvSpPr>
        <p:spPr bwMode="auto">
          <a:xfrm>
            <a:off x="0" y="771525"/>
            <a:ext cx="314325" cy="31432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771" name="AutoShape 3" descr="✅"/>
          <p:cNvSpPr>
            <a:spLocks noChangeAspect="1" noChangeArrowheads="1"/>
          </p:cNvSpPr>
          <p:nvPr/>
        </p:nvSpPr>
        <p:spPr bwMode="auto">
          <a:xfrm>
            <a:off x="0" y="1085850"/>
            <a:ext cx="314325" cy="31432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770" name="AutoShape 2" descr="✅"/>
          <p:cNvSpPr>
            <a:spLocks noChangeAspect="1" noChangeArrowheads="1"/>
          </p:cNvSpPr>
          <p:nvPr/>
        </p:nvSpPr>
        <p:spPr bwMode="auto">
          <a:xfrm>
            <a:off x="0" y="1400175"/>
            <a:ext cx="314325" cy="31432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769" name="AutoShape 1" descr="📌"/>
          <p:cNvSpPr>
            <a:spLocks noChangeAspect="1" noChangeArrowheads="1"/>
          </p:cNvSpPr>
          <p:nvPr/>
        </p:nvSpPr>
        <p:spPr bwMode="auto">
          <a:xfrm>
            <a:off x="0" y="1714500"/>
            <a:ext cx="314325" cy="31432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774" name="Rectangle 6"/>
          <p:cNvSpPr>
            <a:spLocks noChangeArrowheads="1"/>
          </p:cNvSpPr>
          <p:nvPr/>
        </p:nvSpPr>
        <p:spPr bwMode="auto">
          <a:xfrm>
            <a:off x="1259632" y="0"/>
            <a:ext cx="6204519" cy="1046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Творческая деятельность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/>
            </a:r>
            <a:b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5" name="Rectangle 7"/>
          <p:cNvSpPr>
            <a:spLocks noChangeArrowheads="1"/>
          </p:cNvSpPr>
          <p:nvPr/>
        </p:nvSpPr>
        <p:spPr bwMode="auto">
          <a:xfrm>
            <a:off x="0" y="-28692"/>
            <a:ext cx="184731" cy="16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solidFill>
                <a:srgbClr val="000000"/>
              </a:solidFill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solidFill>
                <a:srgbClr val="000000"/>
              </a:solidFill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solidFill>
                <a:srgbClr val="000000"/>
              </a:solidFill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solidFill>
                <a:srgbClr val="000000"/>
              </a:solidFill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32777" name="Rectangle 9"/>
          <p:cNvSpPr>
            <a:spLocks noChangeArrowheads="1"/>
          </p:cNvSpPr>
          <p:nvPr/>
        </p:nvSpPr>
        <p:spPr bwMode="auto">
          <a:xfrm>
            <a:off x="0" y="1107788"/>
            <a:ext cx="31931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–.</a:t>
            </a:r>
            <a:b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2792" name="Picture 24" descr="https://avatars.mds.yandex.net/i?id=ead4bfe5bf4e24493111c011685abff7417a1914-12420990-images-thumbs&amp;n=13"/>
          <p:cNvPicPr>
            <a:picLocks noChangeAspect="1" noChangeArrowheads="1"/>
          </p:cNvPicPr>
          <p:nvPr/>
        </p:nvPicPr>
        <p:blipFill>
          <a:blip r:embed="rId3" cstate="print"/>
          <a:srcRect r="8163" b="12857"/>
          <a:stretch>
            <a:fillRect/>
          </a:stretch>
        </p:blipFill>
        <p:spPr bwMode="auto">
          <a:xfrm>
            <a:off x="179512" y="764704"/>
            <a:ext cx="3746666" cy="2664296"/>
          </a:xfrm>
          <a:prstGeom prst="rect">
            <a:avLst/>
          </a:prstGeom>
          <a:noFill/>
        </p:spPr>
      </p:pic>
      <p:pic>
        <p:nvPicPr>
          <p:cNvPr id="32794" name="Picture 26" descr="https://avatars.mds.yandex.net/i?id=79b7bb8ddf2435dd0868be73d09f26f2d2627295-12450907-images-thumbs&amp;n=1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4008" y="764704"/>
            <a:ext cx="3960440" cy="2974980"/>
          </a:xfrm>
          <a:prstGeom prst="rect">
            <a:avLst/>
          </a:prstGeom>
          <a:noFill/>
        </p:spPr>
      </p:pic>
      <p:pic>
        <p:nvPicPr>
          <p:cNvPr id="32796" name="Picture 28" descr="https://sun9-56.userapi.com/s/v1/ig2/45bjfeQ3UrVjq3Lz5TEiRdEowz-I0r-Yzdq5FMCjAqMlliFNMpX7eA8dlpE9VfLZXl2jPh8gxywSI6JkgHdCgyMh.jpg?quality=95&amp;as=32x71,48x107,72x160,108x240,160x356,240x533,360x800,480x1067,540x1200,640x1422,720x1600&amp;from=bu&amp;u=TrpVizlff7HPk1cMkbmmovkocPaHTB62uTVZo9K7voM&amp;cs=720x1600"/>
          <p:cNvPicPr>
            <a:picLocks noChangeAspect="1" noChangeArrowheads="1"/>
          </p:cNvPicPr>
          <p:nvPr/>
        </p:nvPicPr>
        <p:blipFill>
          <a:blip r:embed="rId5" cstate="print"/>
          <a:srcRect t="26746" b="27404"/>
          <a:stretch>
            <a:fillRect/>
          </a:stretch>
        </p:blipFill>
        <p:spPr bwMode="auto">
          <a:xfrm>
            <a:off x="3923928" y="3933056"/>
            <a:ext cx="2544216" cy="2592288"/>
          </a:xfrm>
          <a:prstGeom prst="rect">
            <a:avLst/>
          </a:prstGeom>
          <a:noFill/>
        </p:spPr>
      </p:pic>
      <p:pic>
        <p:nvPicPr>
          <p:cNvPr id="32798" name="Picture 30" descr="https://sun9-25.userapi.com/s/v1/ig2/ra1z4qf3ut_AT4BuyRfTx0jQW9RyylPN2UK66VPPs2FGmgDd4klmmfP_oGH-R8z3MqrovCeYxDxL-uhdJNdeoRbe.jpg?quality=95&amp;as=32x71,48x107,72x160,108x240,160x356,240x533,360x800,480x1067,540x1200,640x1422,720x1600&amp;from=bu&amp;u=68e41gI49m8tomsaWJ1w50KETPrlxf6LCH4by1ALNV8&amp;cs=720x1600"/>
          <p:cNvPicPr>
            <a:picLocks noChangeAspect="1" noChangeArrowheads="1"/>
          </p:cNvPicPr>
          <p:nvPr/>
        </p:nvPicPr>
        <p:blipFill>
          <a:blip r:embed="rId6" cstate="print"/>
          <a:srcRect t="18421" b="31579"/>
          <a:stretch>
            <a:fillRect/>
          </a:stretch>
        </p:blipFill>
        <p:spPr bwMode="auto">
          <a:xfrm>
            <a:off x="6516216" y="3789040"/>
            <a:ext cx="2462674" cy="273630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/>
                </a:solidFill>
                <a:effectLst/>
              </a:rPr>
              <a:t>Игровая деятельность</a:t>
            </a:r>
            <a:endParaRPr lang="ru-RU" dirty="0">
              <a:solidFill>
                <a:schemeClr val="tx1"/>
              </a:solidFill>
              <a:effectLst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   Игры и </a:t>
            </a:r>
            <a:r>
              <a:rPr lang="ru-RU" dirty="0" err="1" smtClean="0"/>
              <a:t>квесты</a:t>
            </a:r>
            <a:r>
              <a:rPr lang="ru-RU" dirty="0" smtClean="0"/>
              <a:t> по теме Бузулука:</a:t>
            </a:r>
            <a:br>
              <a:rPr lang="ru-RU" dirty="0" smtClean="0"/>
            </a:br>
            <a:r>
              <a:rPr lang="ru-RU" dirty="0" smtClean="0"/>
              <a:t>1. </a:t>
            </a:r>
            <a:r>
              <a:rPr lang="ru-RU" dirty="0" err="1" smtClean="0"/>
              <a:t>Квест</a:t>
            </a:r>
            <a:r>
              <a:rPr lang="ru-RU" dirty="0" smtClean="0"/>
              <a:t> «Открой тайны родного города» – дети выполняют задания, разгадывают загадки о городе.</a:t>
            </a:r>
            <a:br>
              <a:rPr lang="ru-RU" dirty="0" smtClean="0"/>
            </a:br>
            <a:r>
              <a:rPr lang="ru-RU" dirty="0" smtClean="0"/>
              <a:t>2. Лото «Мой Бузулук» – карточки с изображением достопримечательностей.</a:t>
            </a:r>
            <a:br>
              <a:rPr lang="ru-RU" dirty="0" smtClean="0"/>
            </a:br>
            <a:r>
              <a:rPr lang="ru-RU" dirty="0" smtClean="0"/>
              <a:t>3. Сюжетно-ролевая игра «Я – экскурсовод» – дети в роли гидов проводят мини-экскурсии.</a:t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779912" y="404664"/>
            <a:ext cx="106186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dirty="0" smtClean="0"/>
              <a:t> </a:t>
            </a:r>
          </a:p>
          <a:p>
            <a:pPr>
              <a:buNone/>
            </a:pP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4034" name="Picture 2" descr="C:\Users\87678\Desktop\b3lUwKrQBS27hfZooGBlTqxaB7z8fNvss2P9ZlyvhdZzRn3QcO-WPoJdcrevKjllX2p3w0xxma_bm6V-7vY1kp9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052736"/>
            <a:ext cx="3047999" cy="2357437"/>
          </a:xfrm>
          <a:prstGeom prst="rect">
            <a:avLst/>
          </a:prstGeom>
          <a:noFill/>
        </p:spPr>
      </p:pic>
      <p:pic>
        <p:nvPicPr>
          <p:cNvPr id="4" name="Рисунок 3" descr="C:\Users\87678\AppData\Local\Temp\Rar$DIa172.27781\264vg1cAkcLSCcFjy3tq381W1LT8Dcz1lPF-ZO-1csmqj_98zckCTBk8YieI4rt32W5gB7Yh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0304905">
            <a:off x="5256384" y="512790"/>
            <a:ext cx="2409825" cy="3397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Users\87678\AppData\Local\Temp\Rar$DIa172.40500\vokzal.bmp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706365">
            <a:off x="5272214" y="3335643"/>
            <a:ext cx="2190750" cy="31933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5868144" y="3501008"/>
            <a:ext cx="28803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err="1" smtClean="0"/>
              <a:t>Пазлы</a:t>
            </a:r>
            <a:endParaRPr lang="ru-RU" sz="40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395536" y="404664"/>
            <a:ext cx="338437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/>
              <a:t>Найди пару</a:t>
            </a:r>
            <a:endParaRPr lang="ru-RU" sz="4400" b="1" dirty="0"/>
          </a:p>
        </p:txBody>
      </p:sp>
      <p:pic>
        <p:nvPicPr>
          <p:cNvPr id="44035" name="Picture 3" descr="C:\Users\87678\Desktop\VpT40r7FSav2QODTagiCgyq2b1h6J_iAOyi3AGgMwW7n9wY-ylvsYy5l4FHP-Z2OtZQOga_jlQSUUszpWOWoUfPV.jpg"/>
          <p:cNvPicPr>
            <a:picLocks noChangeAspect="1" noChangeArrowheads="1"/>
          </p:cNvPicPr>
          <p:nvPr/>
        </p:nvPicPr>
        <p:blipFill>
          <a:blip r:embed="rId5" cstate="print"/>
          <a:srcRect t="15350" b="4326"/>
          <a:stretch>
            <a:fillRect/>
          </a:stretch>
        </p:blipFill>
        <p:spPr bwMode="auto">
          <a:xfrm>
            <a:off x="611560" y="4581128"/>
            <a:ext cx="3227294" cy="1944216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755576" y="3933056"/>
            <a:ext cx="28803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/>
              <a:t>Лото</a:t>
            </a:r>
            <a:endParaRPr lang="ru-RU" sz="4400" b="1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 descr="C:\Users\87678\Desktop\UQDx4YTP2hnAhDqFzX6j55CsGWEpc9iNoZdoWcpwu0rxoTcNzwsAePXz25lVhM9BYfYbGDP_6EC4_z1zQHvCzAL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6632"/>
            <a:ext cx="9144000" cy="655272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1560" y="476672"/>
            <a:ext cx="8064896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600" dirty="0" smtClean="0"/>
              <a:t>Угадай название  улицы по портрету</a:t>
            </a:r>
            <a:endParaRPr lang="ru-RU" sz="6600" dirty="0"/>
          </a:p>
        </p:txBody>
      </p:sp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2636912"/>
            <a:ext cx="5112568" cy="3382607"/>
          </a:xfrm>
          <a:prstGeom prst="rect">
            <a:avLst/>
          </a:prstGeom>
          <a:noFill/>
        </p:spPr>
      </p:pic>
      <p:pic>
        <p:nvPicPr>
          <p:cNvPr id="1028" name="Picture 4" descr="https://avatars.mds.yandex.net/i?id=852218f9ef2e0179494dde42dad5b17febdcdcda-8258224-images-thumbs&amp;n=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2492896"/>
            <a:ext cx="1728192" cy="1772505"/>
          </a:xfrm>
          <a:prstGeom prst="rect">
            <a:avLst/>
          </a:prstGeom>
          <a:noFill/>
        </p:spPr>
      </p:pic>
      <p:pic>
        <p:nvPicPr>
          <p:cNvPr id="1030" name="Picture 6" descr="Изображение с сайта kk.wikipedia.or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4365105"/>
            <a:ext cx="1584572" cy="2160240"/>
          </a:xfrm>
          <a:prstGeom prst="rect">
            <a:avLst/>
          </a:prstGeom>
          <a:noFill/>
        </p:spPr>
      </p:pic>
      <p:pic>
        <p:nvPicPr>
          <p:cNvPr id="1032" name="Picture 8" descr="Picture background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380312" y="2564904"/>
            <a:ext cx="1368152" cy="2050895"/>
          </a:xfrm>
          <a:prstGeom prst="rect">
            <a:avLst/>
          </a:prstGeom>
          <a:noFill/>
        </p:spPr>
      </p:pic>
      <p:pic>
        <p:nvPicPr>
          <p:cNvPr id="1034" name="Picture 10" descr="Третье сентября&quot; хотят запретить?! Ashamovna Дзен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236296" y="4725144"/>
            <a:ext cx="1714500" cy="17145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87678\Desktop\пушкин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0"/>
            <a:ext cx="73152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87678\Desktop\ул Пушкин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88640"/>
            <a:ext cx="8640960" cy="65527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404664"/>
            <a:ext cx="7772400" cy="6120679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8" name="Picture 2"/>
          <p:cNvPicPr preferRelativeResize="0"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0"/>
            <a:ext cx="792088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404664"/>
            <a:ext cx="7772400" cy="6120679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8" name="Picture 4"/>
          <p:cNvPicPr preferRelativeResize="0"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16632"/>
            <a:ext cx="8136904" cy="67413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2656"/>
            <a:ext cx="7772400" cy="5976663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098" name="Picture 2"/>
          <p:cNvPicPr preferRelativeResize="0"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188640"/>
            <a:ext cx="7776864" cy="64807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/>
                </a:solidFill>
                <a:effectLst/>
              </a:rPr>
              <a:t>Цель и задачи работы</a:t>
            </a:r>
            <a:endParaRPr lang="ru-RU" dirty="0">
              <a:solidFill>
                <a:schemeClr val="tx1"/>
              </a:solidFill>
              <a:effectLst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Цель:</a:t>
            </a:r>
            <a:br>
              <a:rPr lang="ru-RU" dirty="0" smtClean="0"/>
            </a:br>
            <a:r>
              <a:rPr lang="ru-RU" dirty="0" smtClean="0"/>
              <a:t>Формирование у дошкольников интереса и уважения к культурному наследию родного города через активное знакомство с его историей, традициями и достопримечательностями.</a:t>
            </a:r>
            <a:br>
              <a:rPr lang="ru-RU" dirty="0" smtClean="0"/>
            </a:br>
            <a:r>
              <a:rPr lang="ru-RU" dirty="0" smtClean="0"/>
              <a:t>Задачи:</a:t>
            </a:r>
            <a:br>
              <a:rPr lang="ru-RU" dirty="0" smtClean="0"/>
            </a:br>
            <a:r>
              <a:rPr lang="ru-RU" dirty="0" smtClean="0"/>
              <a:t>1. Познакомить детей с историей Бузулука, его достопримечательностями, знаменитыми людьми.</a:t>
            </a:r>
            <a:br>
              <a:rPr lang="ru-RU" dirty="0" smtClean="0"/>
            </a:br>
            <a:r>
              <a:rPr lang="ru-RU" dirty="0" smtClean="0"/>
              <a:t>2. Развивать познавательный интерес к родному краю через игру, экскурсии, проекты.</a:t>
            </a:r>
            <a:br>
              <a:rPr lang="ru-RU" dirty="0" smtClean="0"/>
            </a:br>
            <a:r>
              <a:rPr lang="ru-RU" dirty="0" smtClean="0"/>
              <a:t>3. Формировать чувство гордости за свою малую родину.</a:t>
            </a:r>
            <a:br>
              <a:rPr lang="ru-RU" dirty="0" smtClean="0"/>
            </a:br>
            <a:r>
              <a:rPr lang="ru-RU" dirty="0" smtClean="0"/>
              <a:t>4. Вовлекать родителей в процесс знакомства детей с историей города.</a:t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764705"/>
            <a:ext cx="7772400" cy="5544616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098" name="Picture 2" descr="C:\Users\87678\Desktop\ул горького.jpg"/>
          <p:cNvPicPr>
            <a:picLocks noChangeAspect="1" noChangeArrowheads="1"/>
          </p:cNvPicPr>
          <p:nvPr/>
        </p:nvPicPr>
        <p:blipFill>
          <a:blip r:embed="rId2" cstate="print"/>
          <a:srcRect r="12201"/>
          <a:stretch>
            <a:fillRect/>
          </a:stretch>
        </p:blipFill>
        <p:spPr bwMode="auto">
          <a:xfrm>
            <a:off x="323528" y="188640"/>
            <a:ext cx="8388424" cy="637249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548681"/>
            <a:ext cx="7772400" cy="5688632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16632"/>
            <a:ext cx="8615010" cy="65527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11560" y="404664"/>
            <a:ext cx="7920000" cy="54000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5122" name="Picture 2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88640"/>
            <a:ext cx="8064896" cy="64087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620689"/>
            <a:ext cx="7772400" cy="5616624"/>
          </a:xfrm>
        </p:spPr>
        <p:txBody>
          <a:bodyPr/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8194" name="Picture 2"/>
          <p:cNvPicPr preferRelativeResize="0"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16632"/>
            <a:ext cx="7560840" cy="66247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476673"/>
            <a:ext cx="7772400" cy="5616624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7170" name="Picture 2"/>
          <p:cNvPicPr preferRelativeResize="0"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260648"/>
            <a:ext cx="8064895" cy="64087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3568" y="476672"/>
            <a:ext cx="7772400" cy="5532635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44" name="Picture 4"/>
          <p:cNvPicPr preferRelativeResize="0"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88640"/>
            <a:ext cx="7920880" cy="65527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404665"/>
            <a:ext cx="7772400" cy="5904656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88640"/>
            <a:ext cx="8109472" cy="64087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332656"/>
            <a:ext cx="8064897" cy="518457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88640"/>
            <a:ext cx="7903732" cy="59278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87678\Desktop\фото апт.jpg"/>
          <p:cNvPicPr>
            <a:picLocks noChangeAspect="1" noChangeArrowheads="1"/>
          </p:cNvPicPr>
          <p:nvPr/>
        </p:nvPicPr>
        <p:blipFill>
          <a:blip r:embed="rId2" cstate="print"/>
          <a:srcRect l="50787" t="18907" r="30313" b="64549"/>
          <a:stretch>
            <a:fillRect/>
          </a:stretch>
        </p:blipFill>
        <p:spPr bwMode="auto">
          <a:xfrm>
            <a:off x="251520" y="188640"/>
            <a:ext cx="5061134" cy="2952328"/>
          </a:xfrm>
          <a:prstGeom prst="rect">
            <a:avLst/>
          </a:prstGeom>
          <a:noFill/>
        </p:spPr>
      </p:pic>
      <p:pic>
        <p:nvPicPr>
          <p:cNvPr id="1027" name="Picture 3" descr="C:\Users\87678\Desktop\фото аптеки.jpg"/>
          <p:cNvPicPr>
            <a:picLocks noChangeAspect="1" noChangeArrowheads="1"/>
          </p:cNvPicPr>
          <p:nvPr/>
        </p:nvPicPr>
        <p:blipFill>
          <a:blip r:embed="rId3" cstate="print"/>
          <a:srcRect l="19785" r="61472" b="68900"/>
          <a:stretch>
            <a:fillRect/>
          </a:stretch>
        </p:blipFill>
        <p:spPr bwMode="auto">
          <a:xfrm>
            <a:off x="4499992" y="3212976"/>
            <a:ext cx="4351341" cy="338437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/>
                </a:solidFill>
                <a:effectLst/>
              </a:rPr>
              <a:t>Методы и формы  работы</a:t>
            </a:r>
            <a:endParaRPr lang="ru-RU" dirty="0">
              <a:solidFill>
                <a:schemeClr val="tx1"/>
              </a:solidFill>
              <a:effectLst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1. Познавательные беседы и занятия о родном городе.</a:t>
            </a:r>
            <a:br>
              <a:rPr lang="ru-RU" dirty="0" smtClean="0"/>
            </a:br>
            <a:r>
              <a:rPr lang="ru-RU" dirty="0" smtClean="0"/>
              <a:t>Пример занятий:</a:t>
            </a:r>
            <a:br>
              <a:rPr lang="ru-RU" dirty="0" smtClean="0"/>
            </a:br>
            <a:r>
              <a:rPr lang="ru-RU" dirty="0" smtClean="0"/>
              <a:t>«Бузулук – мой родной город» (география, природа, история основания).</a:t>
            </a:r>
            <a:br>
              <a:rPr lang="ru-RU" dirty="0" smtClean="0"/>
            </a:br>
            <a:r>
              <a:rPr lang="ru-RU" dirty="0" smtClean="0"/>
              <a:t>«Символы города» (герб, флаг, памятные места).</a:t>
            </a:r>
            <a:br>
              <a:rPr lang="ru-RU" dirty="0" smtClean="0"/>
            </a:br>
            <a:r>
              <a:rPr lang="ru-RU" dirty="0" smtClean="0"/>
              <a:t>«Знаменитые люди Бузулука» (рассказ о выдающихся земляках).</a:t>
            </a:r>
            <a:br>
              <a:rPr lang="ru-RU" dirty="0" smtClean="0"/>
            </a:br>
            <a:r>
              <a:rPr lang="ru-RU" dirty="0" smtClean="0"/>
              <a:t>«История улиц моего города» (откуда появились названия улиц).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87678\Desktop\фото аптеки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96752"/>
            <a:ext cx="9158403" cy="42930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87678\Desktop\фото апт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60648"/>
            <a:ext cx="9144000" cy="60936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87678\Desktop\красный ф.jpg"/>
          <p:cNvPicPr>
            <a:picLocks noChangeAspect="1" noChangeArrowheads="1"/>
          </p:cNvPicPr>
          <p:nvPr/>
        </p:nvPicPr>
        <p:blipFill>
          <a:blip r:embed="rId2" cstate="print"/>
          <a:srcRect l="43442" t="31351" r="41569" b="41393"/>
          <a:stretch>
            <a:fillRect/>
          </a:stretch>
        </p:blipFill>
        <p:spPr bwMode="auto">
          <a:xfrm>
            <a:off x="1907704" y="404664"/>
            <a:ext cx="4824536" cy="57291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87678\Desktop\красный ф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476672"/>
            <a:ext cx="8821322" cy="57606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s://img-fotki.yandex.ru/get/15591/50083820.46b/0_107603_214aa16_ori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404664"/>
            <a:ext cx="7620000" cy="5715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Picture 2" descr="C:\Users\87678\Desktop\бузулук\5b92bb29-52f0-544f-a61a-1cbf3ec2d88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92696"/>
            <a:ext cx="9144000" cy="55430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Picture 2" descr="C:\Users\87678\Desktop\aMRrcvy1OAHAZKUlgxkCoZ6fdE6C6_hzKBkFlbuZQ5YEG56Uf1nYrE5GAq6jvs5RdkrR8lZciHQ9XOjY0V3YtIbk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1720" y="116631"/>
            <a:ext cx="4824536" cy="64327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0" name="Picture 2" descr="C:\Users\87678\Desktop\5wFW9CC8pMmunzUgQA7Qfsi8xfMwJxKvqj0aZ4LIMlnseYUoXlYUrKYyS45i5jw97AyWXhKubIemyjYMP81WAAx-.jpg"/>
          <p:cNvPicPr>
            <a:picLocks noChangeAspect="1" noChangeArrowheads="1"/>
          </p:cNvPicPr>
          <p:nvPr/>
        </p:nvPicPr>
        <p:blipFill>
          <a:blip r:embed="rId2" cstate="print"/>
          <a:srcRect l="4725" t="9450"/>
          <a:stretch>
            <a:fillRect/>
          </a:stretch>
        </p:blipFill>
        <p:spPr bwMode="auto">
          <a:xfrm>
            <a:off x="539552" y="548679"/>
            <a:ext cx="8136904" cy="580003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328738"/>
            <a:ext cx="11868150" cy="420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4" name="Picture 2" descr="C:\Users\87678\Desktop\IpouwjNBw_zj4-5ROv6X0_kHn2mvX09PbI9s8xhlW5AQRrUx4bGcjEd7DA5afIxRo79GEj2R4vrkjatUaHVPzz8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88640"/>
            <a:ext cx="8256917" cy="61926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507288" cy="11430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tx1"/>
                </a:solidFill>
                <a:effectLst/>
              </a:rPr>
              <a:t>Знакомство детей с городом через: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627784" y="6093296"/>
            <a:ext cx="4186808" cy="460648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4000" dirty="0" smtClean="0"/>
              <a:t>экскурсии</a:t>
            </a:r>
          </a:p>
          <a:p>
            <a:pPr>
              <a:buNone/>
            </a:pPr>
            <a:r>
              <a:rPr lang="ru-RU" sz="4000" dirty="0" smtClean="0"/>
              <a:t/>
            </a:r>
            <a:br>
              <a:rPr lang="ru-RU" sz="4000" dirty="0" smtClean="0"/>
            </a:br>
            <a:endParaRPr lang="ru-RU" sz="4000" dirty="0"/>
          </a:p>
        </p:txBody>
      </p:sp>
      <p:pic>
        <p:nvPicPr>
          <p:cNvPr id="29697" name="Picture 1" descr="C:\Users\87678\Desktop\фото\экскурсия в школу\DkAUescM5PI.jpg"/>
          <p:cNvPicPr>
            <a:picLocks noChangeAspect="1" noChangeArrowheads="1"/>
          </p:cNvPicPr>
          <p:nvPr/>
        </p:nvPicPr>
        <p:blipFill>
          <a:blip r:embed="rId2" cstate="print"/>
          <a:srcRect t="31744"/>
          <a:stretch>
            <a:fillRect/>
          </a:stretch>
        </p:blipFill>
        <p:spPr bwMode="auto">
          <a:xfrm>
            <a:off x="755576" y="908719"/>
            <a:ext cx="3744416" cy="1925307"/>
          </a:xfrm>
          <a:prstGeom prst="rect">
            <a:avLst/>
          </a:prstGeom>
          <a:noFill/>
        </p:spPr>
      </p:pic>
      <p:pic>
        <p:nvPicPr>
          <p:cNvPr id="29698" name="Picture 2" descr="C:\Users\87678\Desktop\фото\экскурсия в школу\nbo0zJ5f4wM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36096" y="1844824"/>
            <a:ext cx="3532262" cy="4699309"/>
          </a:xfrm>
          <a:prstGeom prst="rect">
            <a:avLst/>
          </a:prstGeom>
          <a:noFill/>
        </p:spPr>
      </p:pic>
      <p:pic>
        <p:nvPicPr>
          <p:cNvPr id="29699" name="Picture 3" descr="C:\Users\87678\Desktop\фото\поход в музей\IHXxA0HT7cEPk08Qy05oaW-huYJIbO8wpHmoXZiwWYV-Mtx6lgY4SIb7Z-nFmOf7xajsvR2Y8vOMOaEaVstwziol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7504" y="2987824"/>
            <a:ext cx="5160235" cy="387017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6" name="Picture 2" descr="C:\Users\87678\Desktop\jtaIaIS769PspX0OUxv3tC_HGvZi8CFtOe9Le_heUxb5ELKvPJC8rGqwk2I2EzNBNDLcuke7GwGkW0VtrgDSL7xc.jpg"/>
          <p:cNvPicPr>
            <a:picLocks noChangeAspect="1" noChangeArrowheads="1"/>
          </p:cNvPicPr>
          <p:nvPr/>
        </p:nvPicPr>
        <p:blipFill>
          <a:blip r:embed="rId2" cstate="print"/>
          <a:srcRect t="14654" b="1416"/>
          <a:stretch>
            <a:fillRect/>
          </a:stretch>
        </p:blipFill>
        <p:spPr bwMode="auto">
          <a:xfrm>
            <a:off x="323528" y="548680"/>
            <a:ext cx="8653724" cy="544728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/>
                </a:solidFill>
                <a:effectLst/>
              </a:rPr>
              <a:t>Что мы достигли?</a:t>
            </a:r>
            <a:endParaRPr lang="ru-RU" dirty="0">
              <a:solidFill>
                <a:schemeClr val="tx1"/>
              </a:solidFill>
              <a:effectLst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1. Дети стали лучше ориентироваться в родном городе, запомнили его главные достопримечательности.</a:t>
            </a:r>
            <a:br>
              <a:rPr lang="ru-RU" dirty="0" smtClean="0"/>
            </a:br>
            <a:r>
              <a:rPr lang="ru-RU" dirty="0" smtClean="0"/>
              <a:t>2. Повысился интерес к истории города, появились любимые места, о которых дети рассказывали родителям.</a:t>
            </a:r>
            <a:br>
              <a:rPr lang="ru-RU" dirty="0" smtClean="0"/>
            </a:br>
            <a:r>
              <a:rPr lang="ru-RU" dirty="0" smtClean="0"/>
              <a:t>3. Родители стали активнее вовлекаться в процесс воспитания культурного наследия у детей.</a:t>
            </a:r>
            <a:br>
              <a:rPr lang="ru-RU" dirty="0" smtClean="0"/>
            </a:br>
            <a:r>
              <a:rPr lang="ru-RU" dirty="0" smtClean="0"/>
              <a:t>4. Воспитанники с гордостью участвуют в тематических мероприятиях о родном крае.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/>
                </a:solidFill>
                <a:effectLst/>
              </a:rPr>
              <a:t>Обсуждение с воспитателями</a:t>
            </a:r>
            <a:endParaRPr lang="ru-RU" dirty="0">
              <a:solidFill>
                <a:schemeClr val="tx1"/>
              </a:solidFill>
              <a:effectLst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ru-RU" sz="4000" dirty="0" smtClean="0"/>
              <a:t>«Какие ещё интересные формы работы можно использовать?»</a:t>
            </a:r>
          </a:p>
          <a:p>
            <a:pPr>
              <a:buNone/>
            </a:pPr>
            <a:r>
              <a:rPr lang="ru-RU" sz="4000" dirty="0" smtClean="0"/>
              <a:t>«Как лучше вовлекать родителей в изучение истории города?»</a:t>
            </a:r>
          </a:p>
          <a:p>
            <a:pPr>
              <a:buNone/>
            </a:pPr>
            <a:r>
              <a:rPr lang="ru-RU" sz="4000" dirty="0" smtClean="0"/>
              <a:t>«Как современные технологии могут помочь в изучении родного края?»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908720"/>
            <a:ext cx="8208912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/>
              <a:t>Беседа после экскурсии:</a:t>
            </a:r>
            <a:r>
              <a:rPr lang="ru-RU" sz="4400" dirty="0" smtClean="0"/>
              <a:t/>
            </a:r>
            <a:br>
              <a:rPr lang="ru-RU" sz="4400" dirty="0" smtClean="0"/>
            </a:br>
            <a:r>
              <a:rPr lang="ru-RU" sz="4400" dirty="0" smtClean="0"/>
              <a:t>«Что вам больше всего понравилось?»</a:t>
            </a:r>
            <a:br>
              <a:rPr lang="ru-RU" sz="4400" dirty="0" smtClean="0"/>
            </a:br>
            <a:r>
              <a:rPr lang="ru-RU" sz="4400" dirty="0" smtClean="0"/>
              <a:t>«Какая история запомнилась?»</a:t>
            </a:r>
          </a:p>
          <a:p>
            <a:pPr algn="ctr"/>
            <a:r>
              <a:rPr lang="ru-RU" sz="4400" dirty="0" smtClean="0"/>
              <a:t>«Как вы думаете, чем можно украсить наш город?»</a:t>
            </a:r>
            <a:br>
              <a:rPr lang="ru-RU" sz="4400" dirty="0" smtClean="0"/>
            </a:br>
            <a:r>
              <a:rPr lang="ru-RU" sz="4400" dirty="0" smtClean="0"/>
              <a:t/>
            </a:r>
            <a:br>
              <a:rPr lang="ru-RU" sz="4400" dirty="0" smtClean="0"/>
            </a:br>
            <a:endParaRPr lang="ru-RU" sz="44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/>
                </a:solidFill>
                <a:effectLst/>
              </a:rPr>
              <a:t>Тематические проекты</a:t>
            </a:r>
            <a:endParaRPr lang="ru-RU" dirty="0">
              <a:solidFill>
                <a:schemeClr val="tx1"/>
              </a:solidFill>
              <a:effectLst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600200"/>
            <a:ext cx="9036496" cy="4709160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sz="4400" dirty="0" smtClean="0"/>
              <a:t>«История моего города»</a:t>
            </a:r>
            <a:br>
              <a:rPr lang="ru-RU" sz="4400" dirty="0" smtClean="0"/>
            </a:br>
            <a:r>
              <a:rPr lang="ru-RU" sz="4400" dirty="0" smtClean="0"/>
              <a:t>«Бузулук в годы Великой Отечественной войны» </a:t>
            </a:r>
            <a:br>
              <a:rPr lang="ru-RU" sz="4400" dirty="0" smtClean="0"/>
            </a:br>
            <a:r>
              <a:rPr lang="ru-RU" sz="4400" dirty="0" smtClean="0"/>
              <a:t>«Я экскурсовод»</a:t>
            </a:r>
          </a:p>
          <a:p>
            <a:pPr>
              <a:buNone/>
            </a:pPr>
            <a:r>
              <a:rPr lang="ru-RU" sz="4400" dirty="0" smtClean="0"/>
              <a:t>   «Любимые уголки Бузулука»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  <a:p>
            <a:pPr>
              <a:buNone/>
            </a:pP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Users\87678\Desktop\мемориальные таблички\EHL39pa7H7kGPx2loJPdI3S2tTpvmM-0B_wq-5UIFuBN1Sh932cfBbDfSXnxaYbvToqj_KWYnDJ8G3HWdkH0GGs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0"/>
            <a:ext cx="4572000" cy="6096000"/>
          </a:xfrm>
          <a:prstGeom prst="rect">
            <a:avLst/>
          </a:prstGeom>
          <a:noFill/>
        </p:spPr>
      </p:pic>
      <p:pic>
        <p:nvPicPr>
          <p:cNvPr id="2052" name="Picture 4" descr="C:\Users\87678\Desktop\мемориальные таблички\Dsp9WQTha5uX2vln66I_zzMgNZ5QS2MlBd4d1Fd8hoyXb3dKu-Qo9MzsiA7Y5UUzyv1d6o2WneYHPl9ufc3KT_zv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4680181" cy="3510136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23528" y="4509120"/>
            <a:ext cx="374441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/>
              <a:t>Ул.Кирова, 45</a:t>
            </a:r>
            <a:endParaRPr lang="ru-RU" sz="44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0"/>
            <a:ext cx="8147248" cy="490066"/>
          </a:xfrm>
        </p:spPr>
        <p:txBody>
          <a:bodyPr>
            <a:noAutofit/>
          </a:bodyPr>
          <a:lstStyle/>
          <a:p>
            <a:r>
              <a:rPr lang="ru-RU" sz="4800" b="0" dirty="0" smtClean="0">
                <a:solidFill>
                  <a:schemeClr val="bg1"/>
                </a:solidFill>
                <a:effectLst/>
                <a:latin typeface="+mn-lt"/>
              </a:rPr>
              <a:t>Ул. Октябрьская,124</a:t>
            </a:r>
            <a:endParaRPr lang="ru-RU" sz="4800" b="0" dirty="0">
              <a:solidFill>
                <a:schemeClr val="bg1"/>
              </a:solidFill>
              <a:effectLst/>
              <a:latin typeface="+mn-lt"/>
            </a:endParaRPr>
          </a:p>
        </p:txBody>
      </p:sp>
      <p:pic>
        <p:nvPicPr>
          <p:cNvPr id="3074" name="Picture 2" descr="C:\Users\87678\Desktop\мемориальные таблички\FajkgRSe-WfAPooFNqJcGHqSUewH3sYu_4fhJrUmxOcXk00B4AacBlw8lkqjMVpuUUgmZNsQwlt01V8gYaiRLfC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540568" y="548680"/>
            <a:ext cx="4572001" cy="6096000"/>
          </a:xfrm>
          <a:prstGeom prst="rect">
            <a:avLst/>
          </a:prstGeom>
          <a:noFill/>
        </p:spPr>
      </p:pic>
      <p:pic>
        <p:nvPicPr>
          <p:cNvPr id="3075" name="Picture 3" descr="C:\Users\87678\Desktop\мемориальные таблички\g7MiOfB-vtD_-kuJDhmG-qy05Xehx_NLntaac0ayU8gwgQtdz-1yS2HJnh0W4x0NA48nbX4itUpmXJiOfuIV0tWF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1960" y="762000"/>
            <a:ext cx="4572000" cy="6096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87678\Desktop\мемориальные таблички\zbLxuI2rXVlB48I-fH9Xkj2PpUaAPErm43N4-zYp9pvYgPKJBPvV_s71YghN5Pdl6Hk1aREBcrxXRD7-7hWbXIqH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420888"/>
            <a:ext cx="5347466" cy="4018955"/>
          </a:xfrm>
          <a:prstGeom prst="rect">
            <a:avLst/>
          </a:prstGeom>
          <a:noFill/>
        </p:spPr>
      </p:pic>
      <p:pic>
        <p:nvPicPr>
          <p:cNvPr id="1027" name="Picture 3" descr="C:\Users\87678\Desktop\мемориальные таблички\b-59WCx0EwbEEobL5EF05xKpBqUrNjPbwX0XkracItRCUtV-sv_hg1KYNJ643k2iwc0m60Y-GRm2ac92dt8rGFX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040" y="116632"/>
            <a:ext cx="4572000" cy="6076950"/>
          </a:xfrm>
          <a:prstGeom prst="rect">
            <a:avLst/>
          </a:prstGeom>
          <a:noFill/>
        </p:spPr>
      </p:pic>
      <p:pic>
        <p:nvPicPr>
          <p:cNvPr id="5" name="Picture 4" descr="C:\Users\87678\Desktop\мемориальные таблички\8TDCfA8ggJ7lgNjjQsu2PwTflHhdA9tRKN3pIbuW-jajxdoE2oRjfnMovtW6-ElVb7808J30BAb0SctFLM5q6qwQ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4572000" cy="6096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1080</TotalTime>
  <Words>111</Words>
  <Application>Microsoft Office PowerPoint</Application>
  <PresentationFormat>Экран (4:3)</PresentationFormat>
  <Paragraphs>42</Paragraphs>
  <Slides>42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42</vt:i4>
      </vt:variant>
    </vt:vector>
  </HeadingPairs>
  <TitlesOfParts>
    <vt:vector size="43" baseType="lpstr">
      <vt:lpstr>Апекс</vt:lpstr>
      <vt:lpstr>Приобщение дошкольников к культурно-историческому наследию через знакомство с родным городом Бузулуком </vt:lpstr>
      <vt:lpstr>Цель и задачи работы</vt:lpstr>
      <vt:lpstr>Методы и формы  работы</vt:lpstr>
      <vt:lpstr>Знакомство детей с городом через: </vt:lpstr>
      <vt:lpstr>Слайд 5</vt:lpstr>
      <vt:lpstr>Тематические проекты</vt:lpstr>
      <vt:lpstr>Слайд 7</vt:lpstr>
      <vt:lpstr>Ул. Октябрьская,124</vt:lpstr>
      <vt:lpstr>Слайд 9</vt:lpstr>
      <vt:lpstr>Слайд 10</vt:lpstr>
      <vt:lpstr>Игровая деятельность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Что мы достигли?</vt:lpstr>
      <vt:lpstr>Обсуждение с воспитателями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87678</cp:lastModifiedBy>
  <cp:revision>115</cp:revision>
  <dcterms:created xsi:type="dcterms:W3CDTF">2025-03-24T08:33:07Z</dcterms:created>
  <dcterms:modified xsi:type="dcterms:W3CDTF">2025-04-01T13:03:28Z</dcterms:modified>
</cp:coreProperties>
</file>